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325" r:id="rId3"/>
    <p:sldId id="355" r:id="rId4"/>
    <p:sldId id="354" r:id="rId5"/>
    <p:sldId id="356" r:id="rId6"/>
    <p:sldId id="358" r:id="rId7"/>
    <p:sldId id="359" r:id="rId8"/>
    <p:sldId id="357" r:id="rId9"/>
    <p:sldId id="353" r:id="rId10"/>
    <p:sldId id="332" r:id="rId11"/>
    <p:sldId id="333" r:id="rId12"/>
    <p:sldId id="362" r:id="rId13"/>
    <p:sldId id="363" r:id="rId14"/>
    <p:sldId id="364" r:id="rId15"/>
    <p:sldId id="365" r:id="rId16"/>
    <p:sldId id="367" r:id="rId17"/>
    <p:sldId id="366" r:id="rId18"/>
    <p:sldId id="368" r:id="rId19"/>
    <p:sldId id="369" r:id="rId20"/>
    <p:sldId id="361" r:id="rId21"/>
    <p:sldId id="336" r:id="rId22"/>
    <p:sldId id="339" r:id="rId2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9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2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DE4DDAF3-028D-43FA-B6DB-4BABE176EDD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668B3663-EB70-43DF-8CED-8902EA6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onovAM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8"/>
            <a:ext cx="9144000" cy="6503982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58111" y="6279703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32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035647"/>
            <a:ext cx="9144000" cy="4057649"/>
          </a:xfrm>
          <a:prstGeom prst="rect">
            <a:avLst/>
          </a:prstGeom>
          <a:solidFill>
            <a:srgbClr val="3B8D2F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Изображение 42" descr="!finger-32.png"/>
          <p:cNvPicPr>
            <a:picLocks noChangeAspect="1"/>
          </p:cNvPicPr>
          <p:nvPr/>
        </p:nvPicPr>
        <p:blipFill>
          <a:blip r:embed="rId3" cstate="email">
            <a:alphaModFix amt="10000"/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15816" y="2132856"/>
            <a:ext cx="3158635" cy="3158635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2" hasCustomPrompt="1"/>
          </p:nvPr>
        </p:nvSpPr>
        <p:spPr>
          <a:xfrm>
            <a:off x="512943" y="2564904"/>
            <a:ext cx="7704138" cy="33845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051720" y="2895079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14908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399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396536" cy="28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051720" y="2420888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396536" cy="28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56CC-DF9B-4A89-873B-C79E3673B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Изображение 42" descr="!finger-32.png"/>
          <p:cNvPicPr>
            <a:picLocks noChangeAspect="1"/>
          </p:cNvPicPr>
          <p:nvPr/>
        </p:nvPicPr>
        <p:blipFill>
          <a:blip r:embed="rId2" cstate="email">
            <a:alphaModFix amt="10000"/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4791" y="3152720"/>
            <a:ext cx="3158635" cy="3158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829152"/>
            <a:ext cx="4572000" cy="4028848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801767"/>
            <a:ext cx="4572001" cy="4056233"/>
          </a:xfrm>
          <a:prstGeom prst="rect">
            <a:avLst/>
          </a:prstGeom>
          <a:solidFill>
            <a:srgbClr val="80000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575796" y="2801767"/>
            <a:ext cx="0" cy="4087551"/>
          </a:xfrm>
          <a:prstGeom prst="line">
            <a:avLst/>
          </a:prstGeom>
          <a:ln w="28575" cmpd="sng">
            <a:solidFill>
              <a:srgbClr val="DCAE4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Изображение 49" descr="!finger-32.png"/>
          <p:cNvPicPr>
            <a:picLocks noChangeAspect="1"/>
          </p:cNvPicPr>
          <p:nvPr/>
        </p:nvPicPr>
        <p:blipFill>
          <a:blip r:embed="rId2" cstate="email">
            <a:alphaModFix amt="1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5339805" y="3615782"/>
            <a:ext cx="3158635" cy="3158635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2" hasCustomPrompt="1"/>
          </p:nvPr>
        </p:nvSpPr>
        <p:spPr>
          <a:xfrm>
            <a:off x="1775112" y="2926805"/>
            <a:ext cx="1932792" cy="3384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19" name="Таблица 2"/>
          <p:cNvSpPr>
            <a:spLocks noGrp="1"/>
          </p:cNvSpPr>
          <p:nvPr>
            <p:ph type="tbl" sz="quarter" idx="13" hasCustomPrompt="1"/>
          </p:nvPr>
        </p:nvSpPr>
        <p:spPr>
          <a:xfrm>
            <a:off x="5868144" y="2972073"/>
            <a:ext cx="1726920" cy="3384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onovAM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426026"/>
            <a:ext cx="9144000" cy="64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161" y="2060848"/>
            <a:ext cx="9144001" cy="4057649"/>
          </a:xfrm>
          <a:prstGeom prst="rect">
            <a:avLst/>
          </a:prstGeom>
          <a:solidFill>
            <a:srgbClr val="80000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49" descr="!finger-32.png"/>
          <p:cNvPicPr>
            <a:picLocks noChangeAspect="1"/>
          </p:cNvPicPr>
          <p:nvPr/>
        </p:nvPicPr>
        <p:blipFill>
          <a:blip r:embed="rId3" cstate="email">
            <a:alphaModFix amt="1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2824693" y="2855679"/>
            <a:ext cx="3158635" cy="315863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Таблица 2"/>
          <p:cNvSpPr>
            <a:spLocks noGrp="1"/>
          </p:cNvSpPr>
          <p:nvPr>
            <p:ph type="tbl" sz="quarter" idx="12" hasCustomPrompt="1"/>
          </p:nvPr>
        </p:nvSpPr>
        <p:spPr>
          <a:xfrm>
            <a:off x="479903" y="2492896"/>
            <a:ext cx="7704138" cy="33845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dirty="0" smtClean="0"/>
              <a:t>Сетка 2 поля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2348880"/>
            <a:ext cx="0" cy="3063950"/>
          </a:xfrm>
          <a:prstGeom prst="line">
            <a:avLst/>
          </a:prstGeom>
          <a:ln w="28575" cmpd="sng">
            <a:solidFill>
              <a:srgbClr val="DCAE4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Текст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57699" y="2780928"/>
            <a:ext cx="2880320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70000"/>
              </a:lnSpc>
              <a:buNone/>
              <a:defRPr lang="ru-RU" sz="13800" kern="1200" spc="-100" dirty="0">
                <a:solidFill>
                  <a:srgbClr val="419B3E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 lvl="0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2802632"/>
            <a:ext cx="3168352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70000"/>
              </a:lnSpc>
              <a:buNone/>
              <a:defRPr lang="ru-RU" sz="13800" kern="1200" spc="-100" dirty="0">
                <a:solidFill>
                  <a:srgbClr val="419B3E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4173811"/>
            <a:ext cx="3528392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buNone/>
              <a:def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</a:lstStyle>
          <a:p>
            <a:pPr lvl="0"/>
            <a:r>
              <a:rPr lang="ru-RU" dirty="0" smtClean="0"/>
              <a:t>Текстовка</a:t>
            </a:r>
            <a:endParaRPr lang="ru-RU" dirty="0"/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5148064" y="4170784"/>
            <a:ext cx="3240360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buNone/>
              <a:def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</a:lstStyle>
          <a:p>
            <a:pPr lvl="0"/>
            <a:r>
              <a:rPr lang="ru-RU" dirty="0" smtClean="0"/>
              <a:t>Текстовка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ronovAM\Desktop\Безымянный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21"/>
            <a:ext cx="9144000" cy="66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dirty="0" smtClean="0"/>
              <a:t>Сетка 2 поля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2276872"/>
            <a:ext cx="8122609" cy="374441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</a:lstStyle>
          <a:p>
            <a:pPr marL="1260475" indent="-1260475">
              <a:lnSpc>
                <a:spcPct val="200000"/>
              </a:lnSpc>
              <a:buSzPct val="170000"/>
              <a:buBlip>
                <a:blip r:embed="rId2"/>
              </a:buBlip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  <a:p>
            <a:pPr marL="1260475" indent="-1260475">
              <a:lnSpc>
                <a:spcPct val="200000"/>
              </a:lnSpc>
              <a:buSzPct val="170000"/>
              <a:buBlip>
                <a:blip r:embed="rId2"/>
              </a:buBlip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  <a:p>
            <a:pPr marL="1260475" indent="-1260475">
              <a:lnSpc>
                <a:spcPct val="200000"/>
              </a:lnSpc>
              <a:buSzPct val="170000"/>
              <a:buBlip>
                <a:blip r:embed="rId2"/>
              </a:buBlip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DronovAM\Desktop\Безымянный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"/>
            <a:ext cx="9144000" cy="64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dirty="0" smtClean="0"/>
              <a:t>Сетка 2 поля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2276872"/>
            <a:ext cx="8122609" cy="374441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</a:lstStyle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260475" indent="-1260475">
              <a:lnSpc>
                <a:spcPct val="200000"/>
              </a:lnSpc>
              <a:buSzPct val="170000"/>
              <a:buBlip>
                <a:blip r:embed="rId3"/>
              </a:buBlip>
            </a:pP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/>
          <p:cNvSpPr/>
          <p:nvPr/>
        </p:nvSpPr>
        <p:spPr>
          <a:xfrm flipH="1">
            <a:off x="94551" y="4005064"/>
            <a:ext cx="6853713" cy="1358082"/>
          </a:xfrm>
          <a:custGeom>
            <a:avLst/>
            <a:gdLst>
              <a:gd name="connsiteX0" fmla="*/ 0 w 4935822"/>
              <a:gd name="connsiteY0" fmla="*/ 0 h 1358082"/>
              <a:gd name="connsiteX1" fmla="*/ 4935822 w 4935822"/>
              <a:gd name="connsiteY1" fmla="*/ 0 h 1358082"/>
              <a:gd name="connsiteX2" fmla="*/ 4935822 w 4935822"/>
              <a:gd name="connsiteY2" fmla="*/ 1358082 h 1358082"/>
              <a:gd name="connsiteX3" fmla="*/ 0 w 4935822"/>
              <a:gd name="connsiteY3" fmla="*/ 1358082 h 1358082"/>
              <a:gd name="connsiteX4" fmla="*/ 0 w 4935822"/>
              <a:gd name="connsiteY4" fmla="*/ 0 h 1358082"/>
              <a:gd name="connsiteX0-1" fmla="*/ 0 w 6490869"/>
              <a:gd name="connsiteY0-2" fmla="*/ 0 h 1371040"/>
              <a:gd name="connsiteX1-3" fmla="*/ 6490869 w 6490869"/>
              <a:gd name="connsiteY1-4" fmla="*/ 12958 h 1371040"/>
              <a:gd name="connsiteX2-5" fmla="*/ 6490869 w 6490869"/>
              <a:gd name="connsiteY2-6" fmla="*/ 1371040 h 1371040"/>
              <a:gd name="connsiteX3-7" fmla="*/ 1555047 w 6490869"/>
              <a:gd name="connsiteY3-8" fmla="*/ 1371040 h 1371040"/>
              <a:gd name="connsiteX4-9" fmla="*/ 0 w 6490869"/>
              <a:gd name="connsiteY4-10" fmla="*/ 0 h 1371040"/>
              <a:gd name="connsiteX0-11" fmla="*/ 0 w 6490869"/>
              <a:gd name="connsiteY0-12" fmla="*/ 0 h 1383998"/>
              <a:gd name="connsiteX1-13" fmla="*/ 6490869 w 6490869"/>
              <a:gd name="connsiteY1-14" fmla="*/ 12958 h 1383998"/>
              <a:gd name="connsiteX2-15" fmla="*/ 6490869 w 6490869"/>
              <a:gd name="connsiteY2-16" fmla="*/ 1371040 h 1383998"/>
              <a:gd name="connsiteX3-17" fmla="*/ 1879015 w 6490869"/>
              <a:gd name="connsiteY3-18" fmla="*/ 1383998 h 1383998"/>
              <a:gd name="connsiteX4-19" fmla="*/ 0 w 6490869"/>
              <a:gd name="connsiteY4-20" fmla="*/ 0 h 1383998"/>
              <a:gd name="connsiteX0-21" fmla="*/ 0 w 6490869"/>
              <a:gd name="connsiteY0-22" fmla="*/ 0 h 1383998"/>
              <a:gd name="connsiteX1-23" fmla="*/ 6490869 w 6490869"/>
              <a:gd name="connsiteY1-24" fmla="*/ 12958 h 1383998"/>
              <a:gd name="connsiteX2-25" fmla="*/ 6490869 w 6490869"/>
              <a:gd name="connsiteY2-26" fmla="*/ 1371040 h 1383998"/>
              <a:gd name="connsiteX3-27" fmla="*/ 1995644 w 6490869"/>
              <a:gd name="connsiteY3-28" fmla="*/ 1383998 h 1383998"/>
              <a:gd name="connsiteX4-29" fmla="*/ 0 w 6490869"/>
              <a:gd name="connsiteY4-30" fmla="*/ 0 h 1383998"/>
              <a:gd name="connsiteX0-31" fmla="*/ 0 w 6128025"/>
              <a:gd name="connsiteY0-32" fmla="*/ 0 h 1371040"/>
              <a:gd name="connsiteX1-33" fmla="*/ 6128025 w 6128025"/>
              <a:gd name="connsiteY1-34" fmla="*/ 0 h 1371040"/>
              <a:gd name="connsiteX2-35" fmla="*/ 6128025 w 6128025"/>
              <a:gd name="connsiteY2-36" fmla="*/ 1358082 h 1371040"/>
              <a:gd name="connsiteX3-37" fmla="*/ 1632800 w 6128025"/>
              <a:gd name="connsiteY3-38" fmla="*/ 1371040 h 1371040"/>
              <a:gd name="connsiteX4-39" fmla="*/ 0 w 6128025"/>
              <a:gd name="connsiteY4-40" fmla="*/ 0 h 1371040"/>
              <a:gd name="connsiteX0-41" fmla="*/ 0 w 6477911"/>
              <a:gd name="connsiteY0-42" fmla="*/ 0 h 1371040"/>
              <a:gd name="connsiteX1-43" fmla="*/ 6477911 w 6477911"/>
              <a:gd name="connsiteY1-44" fmla="*/ 0 h 1371040"/>
              <a:gd name="connsiteX2-45" fmla="*/ 6477911 w 6477911"/>
              <a:gd name="connsiteY2-46" fmla="*/ 1358082 h 1371040"/>
              <a:gd name="connsiteX3-47" fmla="*/ 1982686 w 6477911"/>
              <a:gd name="connsiteY3-48" fmla="*/ 1371040 h 1371040"/>
              <a:gd name="connsiteX4-49" fmla="*/ 0 w 6477911"/>
              <a:gd name="connsiteY4-50" fmla="*/ 0 h 1371040"/>
              <a:gd name="connsiteX0-51" fmla="*/ 0 w 6477911"/>
              <a:gd name="connsiteY0-52" fmla="*/ 0 h 1371040"/>
              <a:gd name="connsiteX1-53" fmla="*/ 6477911 w 6477911"/>
              <a:gd name="connsiteY1-54" fmla="*/ 0 h 1371040"/>
              <a:gd name="connsiteX2-55" fmla="*/ 6477911 w 6477911"/>
              <a:gd name="connsiteY2-56" fmla="*/ 1358082 h 1371040"/>
              <a:gd name="connsiteX3-57" fmla="*/ 1555048 w 6477911"/>
              <a:gd name="connsiteY3-58" fmla="*/ 1371040 h 1371040"/>
              <a:gd name="connsiteX4-59" fmla="*/ 0 w 6477911"/>
              <a:gd name="connsiteY4-60" fmla="*/ 0 h 1371040"/>
              <a:gd name="connsiteX0-61" fmla="*/ 0 w 6724126"/>
              <a:gd name="connsiteY0-62" fmla="*/ 25916 h 1371040"/>
              <a:gd name="connsiteX1-63" fmla="*/ 6724126 w 6724126"/>
              <a:gd name="connsiteY1-64" fmla="*/ 0 h 1371040"/>
              <a:gd name="connsiteX2-65" fmla="*/ 6724126 w 6724126"/>
              <a:gd name="connsiteY2-66" fmla="*/ 1358082 h 1371040"/>
              <a:gd name="connsiteX3-67" fmla="*/ 1801263 w 6724126"/>
              <a:gd name="connsiteY3-68" fmla="*/ 1371040 h 1371040"/>
              <a:gd name="connsiteX4-69" fmla="*/ 0 w 6724126"/>
              <a:gd name="connsiteY4-70" fmla="*/ 25916 h 1371040"/>
              <a:gd name="connsiteX0-71" fmla="*/ 0 w 6724126"/>
              <a:gd name="connsiteY0-72" fmla="*/ 25916 h 1371040"/>
              <a:gd name="connsiteX1-73" fmla="*/ 6724126 w 6724126"/>
              <a:gd name="connsiteY1-74" fmla="*/ 0 h 1371040"/>
              <a:gd name="connsiteX2-75" fmla="*/ 6724126 w 6724126"/>
              <a:gd name="connsiteY2-76" fmla="*/ 1358082 h 1371040"/>
              <a:gd name="connsiteX3-77" fmla="*/ 1930850 w 6724126"/>
              <a:gd name="connsiteY3-78" fmla="*/ 1371040 h 1371040"/>
              <a:gd name="connsiteX4-79" fmla="*/ 0 w 6724126"/>
              <a:gd name="connsiteY4-80" fmla="*/ 25916 h 1371040"/>
              <a:gd name="connsiteX0-81" fmla="*/ 0 w 6724126"/>
              <a:gd name="connsiteY0-82" fmla="*/ 25916 h 1358082"/>
              <a:gd name="connsiteX1-83" fmla="*/ 6724126 w 6724126"/>
              <a:gd name="connsiteY1-84" fmla="*/ 0 h 1358082"/>
              <a:gd name="connsiteX2-85" fmla="*/ 6724126 w 6724126"/>
              <a:gd name="connsiteY2-86" fmla="*/ 1358082 h 1358082"/>
              <a:gd name="connsiteX3-87" fmla="*/ 2138190 w 6724126"/>
              <a:gd name="connsiteY3-88" fmla="*/ 1332166 h 1358082"/>
              <a:gd name="connsiteX4-89" fmla="*/ 0 w 6724126"/>
              <a:gd name="connsiteY4-90" fmla="*/ 25916 h 1358082"/>
              <a:gd name="connsiteX0-91" fmla="*/ 0 w 6853713"/>
              <a:gd name="connsiteY0-92" fmla="*/ 25916 h 1358082"/>
              <a:gd name="connsiteX1-93" fmla="*/ 6853713 w 6853713"/>
              <a:gd name="connsiteY1-94" fmla="*/ 0 h 1358082"/>
              <a:gd name="connsiteX2-95" fmla="*/ 6853713 w 6853713"/>
              <a:gd name="connsiteY2-96" fmla="*/ 1358082 h 1358082"/>
              <a:gd name="connsiteX3-97" fmla="*/ 2267777 w 6853713"/>
              <a:gd name="connsiteY3-98" fmla="*/ 1332166 h 1358082"/>
              <a:gd name="connsiteX4-99" fmla="*/ 0 w 6853713"/>
              <a:gd name="connsiteY4-100" fmla="*/ 25916 h 1358082"/>
              <a:gd name="connsiteX0-101" fmla="*/ 0 w 6853713"/>
              <a:gd name="connsiteY0-102" fmla="*/ 25916 h 1358082"/>
              <a:gd name="connsiteX1-103" fmla="*/ 6853713 w 6853713"/>
              <a:gd name="connsiteY1-104" fmla="*/ 0 h 1358082"/>
              <a:gd name="connsiteX2-105" fmla="*/ 6853713 w 6853713"/>
              <a:gd name="connsiteY2-106" fmla="*/ 1358082 h 1358082"/>
              <a:gd name="connsiteX3-107" fmla="*/ 2164107 w 6853713"/>
              <a:gd name="connsiteY3-108" fmla="*/ 1332166 h 1358082"/>
              <a:gd name="connsiteX4-109" fmla="*/ 0 w 6853713"/>
              <a:gd name="connsiteY4-110" fmla="*/ 25916 h 1358082"/>
            </a:gdLst>
            <a:ahLst/>
            <a:cxnLst>
              <a:cxn ang="0">
                <a:pos x="connsiteX0-101" y="connsiteY0-102"/>
              </a:cxn>
              <a:cxn ang="0">
                <a:pos x="connsiteX1-103" y="connsiteY1-104"/>
              </a:cxn>
              <a:cxn ang="0">
                <a:pos x="connsiteX2-105" y="connsiteY2-106"/>
              </a:cxn>
              <a:cxn ang="0">
                <a:pos x="connsiteX3-107" y="connsiteY3-108"/>
              </a:cxn>
              <a:cxn ang="0">
                <a:pos x="connsiteX4-109" y="connsiteY4-110"/>
              </a:cxn>
            </a:cxnLst>
            <a:rect l="l" t="t" r="r" b="b"/>
            <a:pathLst>
              <a:path w="6853713" h="1358082">
                <a:moveTo>
                  <a:pt x="0" y="25916"/>
                </a:moveTo>
                <a:lnTo>
                  <a:pt x="6853713" y="0"/>
                </a:lnTo>
                <a:lnTo>
                  <a:pt x="6853713" y="1358082"/>
                </a:lnTo>
                <a:lnTo>
                  <a:pt x="2164107" y="1332166"/>
                </a:lnTo>
                <a:lnTo>
                  <a:pt x="0" y="25916"/>
                </a:lnTo>
                <a:close/>
              </a:path>
            </a:pathLst>
          </a:custGeom>
          <a:solidFill>
            <a:srgbClr val="419B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314295"/>
            <a:ext cx="2207656" cy="1015663"/>
          </a:xfrm>
        </p:spPr>
        <p:txBody>
          <a:bodyPr wrap="none" anchor="t">
            <a:spAutoFit/>
          </a:bodyPr>
          <a:lstStyle>
            <a:lvl5pPr marL="0" indent="0" algn="l" defTabSz="914400" rtl="0" eaLnBrk="1" latinLnBrk="0" hangingPunct="1">
              <a:buNone/>
              <a:defRPr lang="ru-RU" sz="6000" kern="1200" dirty="0">
                <a:solidFill>
                  <a:schemeClr val="bg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</a:lstStyle>
          <a:p>
            <a:pPr lvl="4"/>
            <a:r>
              <a:rPr lang="ru-RU" dirty="0" smtClean="0"/>
              <a:t>Число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843808" y="4293096"/>
            <a:ext cx="3672408" cy="830997"/>
          </a:xfrm>
        </p:spPr>
        <p:txBody>
          <a:bodyPr wrap="square" anchor="t">
            <a:spAutoFit/>
          </a:bodyPr>
          <a:lstStyle>
            <a:lvl5pPr marL="0" indent="0" algn="l" defTabSz="914400" rtl="0" eaLnBrk="1" latinLnBrk="0" hangingPunct="1">
              <a:lnSpc>
                <a:spcPct val="110000"/>
              </a:lnSpc>
              <a:buNone/>
              <a:defRPr lang="ru-RU" sz="2000" kern="1200" dirty="0">
                <a:solidFill>
                  <a:schemeClr val="bg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</a:lstStyle>
          <a:p>
            <a:pPr lvl="4"/>
            <a:r>
              <a:rPr lang="ru-RU" dirty="0" smtClean="0"/>
              <a:t>Текст</a:t>
            </a:r>
          </a:p>
          <a:p>
            <a:pPr lvl="4"/>
            <a:r>
              <a:rPr lang="ru-RU" dirty="0" smtClean="0"/>
              <a:t>Текст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/>
          <p:cNvSpPr/>
          <p:nvPr/>
        </p:nvSpPr>
        <p:spPr>
          <a:xfrm>
            <a:off x="2771800" y="4077072"/>
            <a:ext cx="6264696" cy="1358082"/>
          </a:xfrm>
          <a:custGeom>
            <a:avLst/>
            <a:gdLst>
              <a:gd name="connsiteX0" fmla="*/ 0 w 4935822"/>
              <a:gd name="connsiteY0" fmla="*/ 0 h 1358082"/>
              <a:gd name="connsiteX1" fmla="*/ 4935822 w 4935822"/>
              <a:gd name="connsiteY1" fmla="*/ 0 h 1358082"/>
              <a:gd name="connsiteX2" fmla="*/ 4935822 w 4935822"/>
              <a:gd name="connsiteY2" fmla="*/ 1358082 h 1358082"/>
              <a:gd name="connsiteX3" fmla="*/ 0 w 4935822"/>
              <a:gd name="connsiteY3" fmla="*/ 1358082 h 1358082"/>
              <a:gd name="connsiteX4" fmla="*/ 0 w 4935822"/>
              <a:gd name="connsiteY4" fmla="*/ 0 h 1358082"/>
              <a:gd name="connsiteX0-1" fmla="*/ 0 w 6490869"/>
              <a:gd name="connsiteY0-2" fmla="*/ 0 h 1371040"/>
              <a:gd name="connsiteX1-3" fmla="*/ 6490869 w 6490869"/>
              <a:gd name="connsiteY1-4" fmla="*/ 12958 h 1371040"/>
              <a:gd name="connsiteX2-5" fmla="*/ 6490869 w 6490869"/>
              <a:gd name="connsiteY2-6" fmla="*/ 1371040 h 1371040"/>
              <a:gd name="connsiteX3-7" fmla="*/ 1555047 w 6490869"/>
              <a:gd name="connsiteY3-8" fmla="*/ 1371040 h 1371040"/>
              <a:gd name="connsiteX4-9" fmla="*/ 0 w 6490869"/>
              <a:gd name="connsiteY4-10" fmla="*/ 0 h 1371040"/>
              <a:gd name="connsiteX0-11" fmla="*/ 0 w 6490869"/>
              <a:gd name="connsiteY0-12" fmla="*/ 0 h 1383998"/>
              <a:gd name="connsiteX1-13" fmla="*/ 6490869 w 6490869"/>
              <a:gd name="connsiteY1-14" fmla="*/ 12958 h 1383998"/>
              <a:gd name="connsiteX2-15" fmla="*/ 6490869 w 6490869"/>
              <a:gd name="connsiteY2-16" fmla="*/ 1371040 h 1383998"/>
              <a:gd name="connsiteX3-17" fmla="*/ 1879015 w 6490869"/>
              <a:gd name="connsiteY3-18" fmla="*/ 1383998 h 1383998"/>
              <a:gd name="connsiteX4-19" fmla="*/ 0 w 6490869"/>
              <a:gd name="connsiteY4-20" fmla="*/ 0 h 1383998"/>
              <a:gd name="connsiteX0-21" fmla="*/ 0 w 6490869"/>
              <a:gd name="connsiteY0-22" fmla="*/ 0 h 1383998"/>
              <a:gd name="connsiteX1-23" fmla="*/ 6490869 w 6490869"/>
              <a:gd name="connsiteY1-24" fmla="*/ 12958 h 1383998"/>
              <a:gd name="connsiteX2-25" fmla="*/ 6490869 w 6490869"/>
              <a:gd name="connsiteY2-26" fmla="*/ 1371040 h 1383998"/>
              <a:gd name="connsiteX3-27" fmla="*/ 1995644 w 6490869"/>
              <a:gd name="connsiteY3-28" fmla="*/ 1383998 h 1383998"/>
              <a:gd name="connsiteX4-29" fmla="*/ 0 w 6490869"/>
              <a:gd name="connsiteY4-30" fmla="*/ 0 h 1383998"/>
              <a:gd name="connsiteX0-31" fmla="*/ 0 w 6128025"/>
              <a:gd name="connsiteY0-32" fmla="*/ 0 h 1371040"/>
              <a:gd name="connsiteX1-33" fmla="*/ 6128025 w 6128025"/>
              <a:gd name="connsiteY1-34" fmla="*/ 0 h 1371040"/>
              <a:gd name="connsiteX2-35" fmla="*/ 6128025 w 6128025"/>
              <a:gd name="connsiteY2-36" fmla="*/ 1358082 h 1371040"/>
              <a:gd name="connsiteX3-37" fmla="*/ 1632800 w 6128025"/>
              <a:gd name="connsiteY3-38" fmla="*/ 1371040 h 1371040"/>
              <a:gd name="connsiteX4-39" fmla="*/ 0 w 6128025"/>
              <a:gd name="connsiteY4-40" fmla="*/ 0 h 1371040"/>
              <a:gd name="connsiteX0-41" fmla="*/ 0 w 6477911"/>
              <a:gd name="connsiteY0-42" fmla="*/ 0 h 1371040"/>
              <a:gd name="connsiteX1-43" fmla="*/ 6477911 w 6477911"/>
              <a:gd name="connsiteY1-44" fmla="*/ 0 h 1371040"/>
              <a:gd name="connsiteX2-45" fmla="*/ 6477911 w 6477911"/>
              <a:gd name="connsiteY2-46" fmla="*/ 1358082 h 1371040"/>
              <a:gd name="connsiteX3-47" fmla="*/ 1982686 w 6477911"/>
              <a:gd name="connsiteY3-48" fmla="*/ 1371040 h 1371040"/>
              <a:gd name="connsiteX4-49" fmla="*/ 0 w 6477911"/>
              <a:gd name="connsiteY4-50" fmla="*/ 0 h 1371040"/>
              <a:gd name="connsiteX0-51" fmla="*/ 0 w 6477911"/>
              <a:gd name="connsiteY0-52" fmla="*/ 0 h 1371040"/>
              <a:gd name="connsiteX1-53" fmla="*/ 6477911 w 6477911"/>
              <a:gd name="connsiteY1-54" fmla="*/ 0 h 1371040"/>
              <a:gd name="connsiteX2-55" fmla="*/ 6477911 w 6477911"/>
              <a:gd name="connsiteY2-56" fmla="*/ 1358082 h 1371040"/>
              <a:gd name="connsiteX3-57" fmla="*/ 1555048 w 6477911"/>
              <a:gd name="connsiteY3-58" fmla="*/ 1371040 h 1371040"/>
              <a:gd name="connsiteX4-59" fmla="*/ 0 w 6477911"/>
              <a:gd name="connsiteY4-60" fmla="*/ 0 h 1371040"/>
              <a:gd name="connsiteX0-61" fmla="*/ 0 w 6724126"/>
              <a:gd name="connsiteY0-62" fmla="*/ 25916 h 1371040"/>
              <a:gd name="connsiteX1-63" fmla="*/ 6724126 w 6724126"/>
              <a:gd name="connsiteY1-64" fmla="*/ 0 h 1371040"/>
              <a:gd name="connsiteX2-65" fmla="*/ 6724126 w 6724126"/>
              <a:gd name="connsiteY2-66" fmla="*/ 1358082 h 1371040"/>
              <a:gd name="connsiteX3-67" fmla="*/ 1801263 w 6724126"/>
              <a:gd name="connsiteY3-68" fmla="*/ 1371040 h 1371040"/>
              <a:gd name="connsiteX4-69" fmla="*/ 0 w 6724126"/>
              <a:gd name="connsiteY4-70" fmla="*/ 25916 h 1371040"/>
              <a:gd name="connsiteX0-71" fmla="*/ 0 w 6724126"/>
              <a:gd name="connsiteY0-72" fmla="*/ 25916 h 1371040"/>
              <a:gd name="connsiteX1-73" fmla="*/ 6724126 w 6724126"/>
              <a:gd name="connsiteY1-74" fmla="*/ 0 h 1371040"/>
              <a:gd name="connsiteX2-75" fmla="*/ 6724126 w 6724126"/>
              <a:gd name="connsiteY2-76" fmla="*/ 1358082 h 1371040"/>
              <a:gd name="connsiteX3-77" fmla="*/ 1930850 w 6724126"/>
              <a:gd name="connsiteY3-78" fmla="*/ 1371040 h 1371040"/>
              <a:gd name="connsiteX4-79" fmla="*/ 0 w 6724126"/>
              <a:gd name="connsiteY4-80" fmla="*/ 25916 h 1371040"/>
              <a:gd name="connsiteX0-81" fmla="*/ 0 w 6724126"/>
              <a:gd name="connsiteY0-82" fmla="*/ 25916 h 1358082"/>
              <a:gd name="connsiteX1-83" fmla="*/ 6724126 w 6724126"/>
              <a:gd name="connsiteY1-84" fmla="*/ 0 h 1358082"/>
              <a:gd name="connsiteX2-85" fmla="*/ 6724126 w 6724126"/>
              <a:gd name="connsiteY2-86" fmla="*/ 1358082 h 1358082"/>
              <a:gd name="connsiteX3-87" fmla="*/ 2138190 w 6724126"/>
              <a:gd name="connsiteY3-88" fmla="*/ 1332166 h 1358082"/>
              <a:gd name="connsiteX4-89" fmla="*/ 0 w 6724126"/>
              <a:gd name="connsiteY4-90" fmla="*/ 25916 h 1358082"/>
              <a:gd name="connsiteX0-91" fmla="*/ 0 w 6853713"/>
              <a:gd name="connsiteY0-92" fmla="*/ 25916 h 1358082"/>
              <a:gd name="connsiteX1-93" fmla="*/ 6853713 w 6853713"/>
              <a:gd name="connsiteY1-94" fmla="*/ 0 h 1358082"/>
              <a:gd name="connsiteX2-95" fmla="*/ 6853713 w 6853713"/>
              <a:gd name="connsiteY2-96" fmla="*/ 1358082 h 1358082"/>
              <a:gd name="connsiteX3-97" fmla="*/ 2267777 w 6853713"/>
              <a:gd name="connsiteY3-98" fmla="*/ 1332166 h 1358082"/>
              <a:gd name="connsiteX4-99" fmla="*/ 0 w 6853713"/>
              <a:gd name="connsiteY4-100" fmla="*/ 25916 h 1358082"/>
              <a:gd name="connsiteX0-101" fmla="*/ 0 w 6853713"/>
              <a:gd name="connsiteY0-102" fmla="*/ 25916 h 1358082"/>
              <a:gd name="connsiteX1-103" fmla="*/ 6853713 w 6853713"/>
              <a:gd name="connsiteY1-104" fmla="*/ 0 h 1358082"/>
              <a:gd name="connsiteX2-105" fmla="*/ 6853713 w 6853713"/>
              <a:gd name="connsiteY2-106" fmla="*/ 1358082 h 1358082"/>
              <a:gd name="connsiteX3-107" fmla="*/ 2164107 w 6853713"/>
              <a:gd name="connsiteY3-108" fmla="*/ 1332166 h 1358082"/>
              <a:gd name="connsiteX4-109" fmla="*/ 0 w 6853713"/>
              <a:gd name="connsiteY4-110" fmla="*/ 25916 h 1358082"/>
            </a:gdLst>
            <a:ahLst/>
            <a:cxnLst>
              <a:cxn ang="0">
                <a:pos x="connsiteX0-101" y="connsiteY0-102"/>
              </a:cxn>
              <a:cxn ang="0">
                <a:pos x="connsiteX1-103" y="connsiteY1-104"/>
              </a:cxn>
              <a:cxn ang="0">
                <a:pos x="connsiteX2-105" y="connsiteY2-106"/>
              </a:cxn>
              <a:cxn ang="0">
                <a:pos x="connsiteX3-107" y="connsiteY3-108"/>
              </a:cxn>
              <a:cxn ang="0">
                <a:pos x="connsiteX4-109" y="connsiteY4-110"/>
              </a:cxn>
            </a:cxnLst>
            <a:rect l="l" t="t" r="r" b="b"/>
            <a:pathLst>
              <a:path w="6853713" h="1358082">
                <a:moveTo>
                  <a:pt x="0" y="25916"/>
                </a:moveTo>
                <a:lnTo>
                  <a:pt x="6853713" y="0"/>
                </a:lnTo>
                <a:lnTo>
                  <a:pt x="6853713" y="1358082"/>
                </a:lnTo>
                <a:lnTo>
                  <a:pt x="2164107" y="1332166"/>
                </a:lnTo>
                <a:lnTo>
                  <a:pt x="0" y="25916"/>
                </a:lnTo>
                <a:close/>
              </a:path>
            </a:pathLst>
          </a:custGeom>
          <a:solidFill>
            <a:srgbClr val="419B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153966" y="4248281"/>
            <a:ext cx="2207656" cy="1015663"/>
          </a:xfrm>
        </p:spPr>
        <p:txBody>
          <a:bodyPr wrap="none" anchor="t">
            <a:spAutoFit/>
          </a:bodyPr>
          <a:lstStyle>
            <a:lvl5pPr marL="0" indent="0" algn="l" defTabSz="914400" rtl="0" eaLnBrk="1" latinLnBrk="0" hangingPunct="1">
              <a:buNone/>
              <a:defRPr lang="ru-RU" sz="6000" kern="1200" dirty="0">
                <a:solidFill>
                  <a:schemeClr val="bg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</a:lstStyle>
          <a:p>
            <a:pPr lvl="4"/>
            <a:r>
              <a:rPr lang="ru-RU" dirty="0" smtClean="0"/>
              <a:t>Число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8262" y="4227082"/>
            <a:ext cx="2218234" cy="830997"/>
          </a:xfrm>
        </p:spPr>
        <p:txBody>
          <a:bodyPr wrap="square" anchor="t">
            <a:spAutoFit/>
          </a:bodyPr>
          <a:lstStyle>
            <a:lvl5pPr marL="0" indent="0" algn="l" defTabSz="914400" rtl="0" eaLnBrk="1" latinLnBrk="0" hangingPunct="1">
              <a:lnSpc>
                <a:spcPct val="110000"/>
              </a:lnSpc>
              <a:buNone/>
              <a:defRPr lang="ru-RU" sz="2000" kern="1200" dirty="0">
                <a:solidFill>
                  <a:schemeClr val="bg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</a:lstStyle>
          <a:p>
            <a:pPr lvl="4"/>
            <a:r>
              <a:rPr lang="ru-RU" dirty="0" smtClean="0"/>
              <a:t>Текст</a:t>
            </a:r>
          </a:p>
          <a:p>
            <a:pPr lvl="4"/>
            <a:r>
              <a:rPr lang="ru-RU" dirty="0" smtClean="0"/>
              <a:t>Текст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887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399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1785-AEAA-406C-9CDF-8A41EADF791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56CC-DF9B-4A89-873B-C79E3673BD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/>
          <p:nvPr/>
        </p:nvSpPr>
        <p:spPr>
          <a:xfrm>
            <a:off x="1259632" y="1806734"/>
            <a:ext cx="7128792" cy="19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" y="1700808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Инструкция </a:t>
            </a:r>
          </a:p>
          <a:p>
            <a:pPr lvl="0" algn="ctr"/>
            <a:r>
              <a:rPr lang="ru-RU" altLang="ru-RU" sz="28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по оформлению заявления </a:t>
            </a:r>
          </a:p>
          <a:p>
            <a:pPr lvl="0" algn="ctr"/>
            <a:r>
              <a:rPr lang="ru-RU" altLang="ru-RU" sz="28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на предоставление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услуги </a:t>
            </a:r>
          </a:p>
          <a:p>
            <a:pPr lvl="0" algn="ctr"/>
            <a:r>
              <a:rPr lang="ru-RU" altLang="ru-RU" sz="28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  <a:sym typeface="+mn-ea"/>
              </a:rPr>
              <a:t>по назначению </a:t>
            </a:r>
            <a:r>
              <a:rPr lang="ru-RU" altLang="ru-RU" sz="28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  <a:sym typeface="+mn-ea"/>
              </a:rPr>
              <a:t>ежемесячной денежной выплаты на обеспечение полноценным питанием беременных женщин, кормящих матерей, </a:t>
            </a:r>
          </a:p>
          <a:p>
            <a:pPr lvl="0" algn="ctr"/>
            <a:r>
              <a:rPr lang="ru-RU" altLang="ru-RU" sz="28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  <a:sym typeface="+mn-ea"/>
              </a:rPr>
              <a:t>а также детей в возрасте до трех лет</a:t>
            </a:r>
          </a:p>
          <a:p>
            <a:pPr lvl="0" algn="ctr"/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/>
          <p:nvPr/>
        </p:nvSpPr>
        <p:spPr>
          <a:xfrm>
            <a:off x="1259632" y="1806734"/>
            <a:ext cx="7128792" cy="19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364" y="980728"/>
            <a:ext cx="4912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2-й этап – Определение типа заявителя (непосредственно заявитель либо </a:t>
            </a:r>
            <a:br>
              <a:rPr lang="ru-RU" sz="20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его представитель)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16" y="2348880"/>
            <a:ext cx="50405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61" y="4790546"/>
            <a:ext cx="721545" cy="2160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6577" y="1628800"/>
            <a:ext cx="2891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ЗАЯВИТЕЛЕМ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на назначение ежемесячной денежной выплаты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на питание на детей в возрасте до </a:t>
            </a:r>
            <a:r>
              <a:rPr lang="ru-RU" sz="1200" dirty="0" smtClean="0">
                <a:solidFill>
                  <a:srgbClr val="002060"/>
                </a:solidFill>
              </a:rPr>
              <a:t>трех </a:t>
            </a:r>
            <a:r>
              <a:rPr lang="ru-RU" sz="1200" dirty="0">
                <a:solidFill>
                  <a:srgbClr val="002060"/>
                </a:solidFill>
              </a:rPr>
              <a:t>лет, находящихся на смешанном или искусственном вскармливании, является один из </a:t>
            </a:r>
            <a:r>
              <a:rPr lang="ru-RU" sz="1200" b="1" dirty="0">
                <a:solidFill>
                  <a:srgbClr val="002060"/>
                </a:solidFill>
              </a:rPr>
              <a:t>законных представителей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ребенка</a:t>
            </a:r>
            <a:r>
              <a:rPr lang="ru-RU" sz="1200" dirty="0">
                <a:solidFill>
                  <a:srgbClr val="002060"/>
                </a:solidFill>
              </a:rPr>
              <a:t> (детей) </a:t>
            </a:r>
            <a:r>
              <a:rPr lang="ru-RU" sz="1200" b="1" dirty="0">
                <a:solidFill>
                  <a:srgbClr val="002060"/>
                </a:solidFill>
              </a:rPr>
              <a:t>-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РОДИТЕЛЬ</a:t>
            </a:r>
            <a:r>
              <a:rPr lang="ru-RU" sz="1200" dirty="0" smtClean="0">
                <a:solidFill>
                  <a:srgbClr val="002060"/>
                </a:solidFill>
              </a:rPr>
              <a:t> либо </a:t>
            </a:r>
            <a:r>
              <a:rPr lang="ru-RU" sz="1200" b="1" dirty="0" smtClean="0">
                <a:solidFill>
                  <a:srgbClr val="002060"/>
                </a:solidFill>
              </a:rPr>
              <a:t>ОПЕКУН</a:t>
            </a:r>
            <a:r>
              <a:rPr lang="ru-RU" sz="1200" dirty="0" smtClean="0">
                <a:solidFill>
                  <a:srgbClr val="002060"/>
                </a:solidFill>
              </a:rPr>
              <a:t> ребенка.</a:t>
            </a:r>
            <a:endParaRPr lang="ru-RU" sz="1200" b="1" dirty="0" smtClean="0">
              <a:solidFill>
                <a:srgbClr val="00206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6577" y="4314072"/>
            <a:ext cx="2891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случае,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ЗАЯВИТЕЛЬ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не может подать заявление лично, его интересы могут представлять иные лица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ПРЕДСТАВИТЕЛЬ ЗАЯВИТЕЛЯ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действующие в интересах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заявителя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на основании документа, удостоверяющего его полномочия (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доверенность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6441" y="3213089"/>
            <a:ext cx="2891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FF0000"/>
                </a:solidFill>
              </a:rPr>
              <a:t>В </a:t>
            </a:r>
            <a:r>
              <a:rPr lang="ru-RU" sz="1200" dirty="0" smtClean="0">
                <a:solidFill>
                  <a:srgbClr val="FF0000"/>
                </a:solidFill>
              </a:rPr>
              <a:t>случае, </a:t>
            </a:r>
            <a:r>
              <a:rPr lang="ru-RU" sz="1200" dirty="0">
                <a:solidFill>
                  <a:srgbClr val="FF0000"/>
                </a:solidFill>
              </a:rPr>
              <a:t>если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за назначением ежемесячной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денежной выплаты на питание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на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детей в возрасте до </a:t>
            </a:r>
            <a:r>
              <a:rPr lang="ru-RU" sz="1200" b="1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трех лет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обращается родитель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либо опекун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ребенка, необходимо выбрать «НЕТ».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8803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92536"/>
            <a:ext cx="360772" cy="1080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3968" y="431721"/>
            <a:ext cx="437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Данные представителя заявителя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272516"/>
            <a:ext cx="361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случае обращения </a:t>
            </a:r>
            <a:endParaRPr lang="ru-RU" sz="2000" b="1" dirty="0" smtClean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представителя заявителя</a:t>
            </a:r>
            <a:endParaRPr lang="x-none" sz="20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444655"/>
            <a:ext cx="361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Заполняется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если «ЯВЛЯЮСЬ ПРЕДСТАВИТЕЛЕМ ЗАЯВИТЕЛЯ» выбрано «ДА»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79378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86" y="6119628"/>
            <a:ext cx="360772" cy="1080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9592" y="2564904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Заполняются данные заявителя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548680"/>
            <a:ext cx="3613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3-й этап - Заявитель</a:t>
            </a:r>
            <a:endParaRPr lang="x-none" sz="20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2932" y="4002008"/>
            <a:ext cx="248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Обязательные для заполнения поля отмечены знаком «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*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2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162880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1600" b="1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Выбор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органа социальной защиты населения,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где будет рассматриваться заявление 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и места</a:t>
            </a:r>
            <a:r>
              <a:rPr lang="x-none" sz="1600" b="1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 получения </a:t>
            </a:r>
            <a:r>
              <a:rPr lang="x-none" sz="1600" b="1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результат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а/представления оригиналов</a:t>
            </a:r>
            <a:r>
              <a:rPr lang="x-none" sz="1600" b="1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- МФЦ</a:t>
            </a:r>
            <a:endParaRPr lang="x-none" sz="16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48680"/>
            <a:ext cx="3613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4-й этап - Заявление</a:t>
            </a:r>
            <a:endParaRPr lang="x-none" sz="24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440887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1600" b="1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Выбор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категории заявителя</a:t>
            </a:r>
            <a:endParaRPr lang="x-none" sz="16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60851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2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712986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если беременная женщина прикреплена </a:t>
            </a:r>
            <a:b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к государственной медицинской организации Московской области </a:t>
            </a:r>
            <a:endParaRPr lang="x-none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988" y="134076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Сведения о прикреплении </a:t>
            </a:r>
            <a:r>
              <a:rPr lang="ru-RU" sz="14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беременной женщины </a:t>
            </a: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к медицинской организации</a:t>
            </a:r>
            <a:endParaRPr lang="x-none" sz="14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1420" y="1712986"/>
            <a:ext cx="4411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если беременная женщина не прикреплена </a:t>
            </a:r>
            <a:b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к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медицинской организации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Московской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области </a:t>
            </a:r>
            <a:endParaRPr lang="x-none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04" y="2127393"/>
            <a:ext cx="2908920" cy="392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7393"/>
            <a:ext cx="3548456" cy="392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851920" y="764704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Категория «БЕРЕМЕННАЯ ЖЕНЩИНА»</a:t>
            </a:r>
            <a:endParaRPr lang="x-none" sz="16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82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276" y="1685851"/>
            <a:ext cx="3546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если ребенок кормящей матери прикреплен </a:t>
            </a:r>
            <a:b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к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медицинской организации Московской области </a:t>
            </a:r>
            <a:endParaRPr lang="x-none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12" y="2157636"/>
            <a:ext cx="2479476" cy="4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34" y="2132857"/>
            <a:ext cx="2240450" cy="391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12051" y="1660416"/>
            <a:ext cx="4477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если ребенок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кормящей матери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не прикреплен </a:t>
            </a:r>
            <a:b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к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медицинской организации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Московской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области </a:t>
            </a:r>
            <a:endParaRPr lang="x-none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39" y="739443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Категория «КОРМЯЩАЯ МАТЬ»</a:t>
            </a:r>
            <a:endParaRPr lang="x-none" sz="16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4656" y="126641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Сведения о ребенке </a:t>
            </a:r>
            <a:r>
              <a:rPr lang="ru-RU" sz="14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кормящей матери </a:t>
            </a: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и его прикреплении к медицинской организации</a:t>
            </a:r>
            <a:endParaRPr lang="x-none" sz="14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3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043" y="160318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если ребенок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прикреплен к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медицинской организации Московской области </a:t>
            </a:r>
            <a:endParaRPr lang="x-none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9236" y="1580917"/>
            <a:ext cx="4915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 если ребенок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не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прикреплен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к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медицинской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/>
            </a:r>
            <a:b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организации Московской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области </a:t>
            </a:r>
            <a:endParaRPr lang="x-none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4955" y="702866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Категория «ДЕТИ В ВОЗРАСТЕ ДО ТРЕХ ЛЕТ»</a:t>
            </a:r>
            <a:endParaRPr lang="x-none" sz="16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552" y="126497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Сведения о ребенке и его прикреплении к медицинской организации</a:t>
            </a:r>
            <a:endParaRPr lang="x-none" sz="14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32" y="1964452"/>
            <a:ext cx="2127216" cy="42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304256" cy="42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692696"/>
            <a:ext cx="4765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Реквизиты для перечисления выплат</a:t>
            </a:r>
            <a:endParaRPr lang="x-none" sz="20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88843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960440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1556791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Заполняется в случае выбора «ВЫПЛАТА ПРОИЗВОДИТСЯ ПОСРЕДСТВОМ» - «БАНК»</a:t>
            </a:r>
            <a:endParaRPr lang="x-none" sz="11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551482"/>
            <a:ext cx="4189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Заполняется в случае выбора «ВЫПЛАТА ПРОИЗВОДИТСЯ ПОСРЕДСТВОМ» - «ПОЧТА РОССИИ»</a:t>
            </a:r>
            <a:endParaRPr lang="x-none" sz="11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60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620688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Согласие</a:t>
            </a:r>
            <a:endParaRPr lang="x-none" sz="24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9604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14" y="2780928"/>
            <a:ext cx="3878290" cy="281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496" y="2362979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C00000"/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Заполняется в случае если беременная женщина прикреплена</a:t>
            </a:r>
            <a:br>
              <a:rPr lang="ru-RU" sz="800" b="1" dirty="0" smtClean="0">
                <a:solidFill>
                  <a:srgbClr val="C0000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/>
                <a:ea typeface="ＭＳ Ｐゴシック" pitchFamily="34" charset="-128"/>
                <a:cs typeface="Times New Roman"/>
              </a:rPr>
              <a:t>к государственной медицинской организации Московской области</a:t>
            </a:r>
            <a:endParaRPr lang="x-none" sz="800" b="1" dirty="0">
              <a:solidFill>
                <a:srgbClr val="C0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2857" y="2348880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C00000"/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Заполняется в случае если кормящая мать прикреплена</a:t>
            </a:r>
            <a:br>
              <a:rPr lang="ru-RU" sz="800" b="1" dirty="0" smtClean="0">
                <a:solidFill>
                  <a:srgbClr val="C0000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/>
                <a:ea typeface="ＭＳ Ｐゴシック" pitchFamily="34" charset="-128"/>
                <a:cs typeface="Times New Roman"/>
              </a:rPr>
              <a:t>к государственной медицинской организации Московской области</a:t>
            </a:r>
            <a:endParaRPr lang="x-none" sz="800" b="1" dirty="0">
              <a:solidFill>
                <a:srgbClr val="C0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434" y="148478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 случае, если Вы наблюдаетесь в государственной медицинской организации Московской области, согласны на направление запроса </a:t>
            </a:r>
            <a: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/>
            </a:r>
            <a:b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о </a:t>
            </a:r>
            <a:r>
              <a:rPr lang="ru-RU" sz="10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необходимости обеспечения полноценным питанием, планируете рождение ребенка и последующего оказания медицинских услуг </a:t>
            </a:r>
            <a: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/>
            </a:r>
            <a:b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 </a:t>
            </a:r>
            <a:r>
              <a:rPr lang="ru-RU" sz="10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государственной медицинской организации Московской области, регистрацию ребенка по месту жительства в Московской области возможно предоставление услуги </a:t>
            </a:r>
            <a:r>
              <a:rPr lang="ru-RU" sz="1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 </a:t>
            </a:r>
            <a:r>
              <a:rPr lang="ru-RU" sz="10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«</a:t>
            </a:r>
            <a:r>
              <a:rPr lang="ru-RU" sz="1000" b="1" dirty="0" err="1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проактивном</a:t>
            </a:r>
            <a:r>
              <a:rPr lang="ru-RU" sz="10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 режиме» на основании нижеследующих согласий</a:t>
            </a:r>
          </a:p>
        </p:txBody>
      </p:sp>
    </p:spTree>
    <p:extLst>
      <p:ext uri="{BB962C8B-B14F-4D97-AF65-F5344CB8AC3E}">
        <p14:creationId xmlns:p14="http://schemas.microsoft.com/office/powerpoint/2010/main" val="3425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1778" y="90872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Согласие об информировании</a:t>
            </a:r>
            <a:endParaRPr lang="x-none" sz="24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33670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15448"/>
            <a:ext cx="1060450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 txBox="1"/>
          <p:nvPr/>
        </p:nvSpPr>
        <p:spPr>
          <a:xfrm>
            <a:off x="683567" y="2348880"/>
            <a:ext cx="7940435" cy="3062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     Правом </a:t>
            </a:r>
            <a:r>
              <a:rPr lang="ru-RU" sz="1400" dirty="0">
                <a:solidFill>
                  <a:schemeClr val="tx1"/>
                </a:solidFill>
              </a:rPr>
              <a:t>на получение ежемесячной денежной выплаты на обеспечение полноценным питанием беременных женщин, кормящих матерей, </a:t>
            </a:r>
            <a:r>
              <a:rPr lang="ru-RU" sz="1400" dirty="0" smtClean="0">
                <a:solidFill>
                  <a:schemeClr val="tx1"/>
                </a:solidFill>
              </a:rPr>
              <a:t>а </a:t>
            </a:r>
            <a:r>
              <a:rPr lang="ru-RU" sz="1400" dirty="0">
                <a:solidFill>
                  <a:schemeClr val="tx1"/>
                </a:solidFill>
              </a:rPr>
              <a:t>также детей в возрасте до трех лет 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заключению врача обладают следующие категории граждан Российской Федерации, имеющих место жительства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smtClean="0">
                <a:solidFill>
                  <a:schemeClr val="tx1"/>
                </a:solidFill>
              </a:rPr>
              <a:t>Московской области: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>     • беременные </a:t>
            </a:r>
            <a:r>
              <a:rPr lang="ru-RU" altLang="ru-RU" sz="1400" dirty="0">
                <a:solidFill>
                  <a:schemeClr val="tx1"/>
                </a:solidFill>
                <a:ea typeface="ＭＳ Ｐゴシック" pitchFamily="34" charset="-128"/>
              </a:rPr>
              <a:t>женщины на весь период беременности до родов, начиная со срока </a:t>
            </a: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> беременности </a:t>
            </a:r>
            <a:r>
              <a:rPr lang="ru-RU" altLang="ru-RU" sz="1400" dirty="0">
                <a:solidFill>
                  <a:schemeClr val="tx1"/>
                </a:solidFill>
                <a:ea typeface="ＭＳ Ｐゴシック" pitchFamily="34" charset="-128"/>
              </a:rPr>
              <a:t>12 недель;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>     • кормящие </a:t>
            </a:r>
            <a:r>
              <a:rPr lang="ru-RU" altLang="ru-RU" sz="1400" dirty="0">
                <a:solidFill>
                  <a:schemeClr val="tx1"/>
                </a:solidFill>
                <a:ea typeface="ＭＳ Ｐゴシック" pitchFamily="34" charset="-128"/>
              </a:rPr>
              <a:t>матери в течение 6 месяцев с даты родов, при нахождении ребенка исключительно </a:t>
            </a: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>на </a:t>
            </a:r>
            <a:r>
              <a:rPr lang="ru-RU" altLang="ru-RU" sz="1400" dirty="0">
                <a:solidFill>
                  <a:schemeClr val="tx1"/>
                </a:solidFill>
                <a:ea typeface="ＭＳ Ｐゴシック" pitchFamily="34" charset="-128"/>
              </a:rPr>
              <a:t>грудном вскармливании;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>      • дети </a:t>
            </a:r>
            <a:r>
              <a:rPr lang="ru-RU" altLang="ru-RU" sz="1400" dirty="0">
                <a:solidFill>
                  <a:schemeClr val="tx1"/>
                </a:solidFill>
                <a:ea typeface="ＭＳ Ｐゴシック" pitchFamily="34" charset="-128"/>
              </a:rPr>
              <a:t>в возрасте до трех лет, находящиеся на смешанном или искусственном вскармливании</a:t>
            </a:r>
            <a:r>
              <a:rPr lang="ru-RU" altLang="ru-RU" sz="140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altLang="ru-RU" sz="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>
              <a:lnSpc>
                <a:spcPct val="115000"/>
              </a:lnSpc>
            </a:pPr>
            <a:endParaRPr lang="ru-RU" altLang="ru-RU" sz="1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>
              <a:lnSpc>
                <a:spcPct val="115000"/>
              </a:lnSpc>
            </a:pPr>
            <a:endParaRPr lang="ru-RU" altLang="ru-RU" sz="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>
              <a:lnSpc>
                <a:spcPct val="115000"/>
              </a:lnSpc>
            </a:pPr>
            <a:endParaRPr lang="ru-RU" altLang="ru-RU" sz="1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/>
                <a:ea typeface="ＭＳ Ｐゴシック" pitchFamily="34" charset="-128"/>
                <a:cs typeface="Times New Roman"/>
              </a:rPr>
              <a:t>     Заявителем </a:t>
            </a:r>
            <a:r>
              <a:rPr lang="ru-RU" altLang="ru-RU" sz="1400" dirty="0">
                <a:solidFill>
                  <a:schemeClr val="tx1"/>
                </a:solidFill>
                <a:latin typeface="Times New Roman"/>
                <a:ea typeface="ＭＳ Ｐゴシック" pitchFamily="34" charset="-128"/>
                <a:cs typeface="Times New Roman"/>
              </a:rPr>
              <a:t>на назначение ежемесячной денежной выплаты на питание на детей в возрасте до трех лет, находящихся на смешанном или искусственном вскармливании, является один из законных представителей ребенка (детей).</a:t>
            </a:r>
          </a:p>
        </p:txBody>
      </p:sp>
      <p:sp>
        <p:nvSpPr>
          <p:cNvPr id="5" name="Заголовок 3"/>
          <p:cNvSpPr txBox="1"/>
          <p:nvPr/>
        </p:nvSpPr>
        <p:spPr>
          <a:xfrm>
            <a:off x="1331640" y="1484784"/>
            <a:ext cx="712879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endParaRPr lang="ru-RU" altLang="ru-RU" sz="1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endParaRPr lang="ru-RU" altLang="ru-RU" sz="1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endParaRPr lang="ru-RU" altLang="ru-RU" sz="18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>Назначение </a:t>
            </a:r>
            <a:r>
              <a:rPr lang="ru-RU" sz="1600" b="1" dirty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>ежемесячной денежной выплаты на обеспечение 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>полноценным </a:t>
            </a:r>
            <a:r>
              <a:rPr lang="ru-RU" sz="1600" b="1" dirty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>питанием беременных женщин, кормящих матерей, 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>а </a:t>
            </a:r>
            <a:r>
              <a:rPr lang="ru-RU" sz="1600" b="1" dirty="0">
                <a:solidFill>
                  <a:srgbClr val="0070C0"/>
                </a:solidFill>
                <a:latin typeface="Calibri"/>
                <a:ea typeface="MS PGothic"/>
                <a:cs typeface="Times New Roman"/>
              </a:rPr>
              <a:t>также детей в возрасте до трех лет</a:t>
            </a:r>
            <a:endParaRPr lang="ru-RU" altLang="ru-RU" sz="16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62068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5-й этап - Документы</a:t>
            </a:r>
            <a:endParaRPr lang="x-none" sz="24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52" y="2183792"/>
            <a:ext cx="68407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7908" y="148478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Прикрепляются сканированные документы. 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Документы, отмеченные звездочкой (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*</a:t>
            </a: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)</a:t>
            </a: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являются обязательными для прикрепления </a:t>
            </a:r>
            <a:endParaRPr lang="x-none" sz="14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32" y="5344180"/>
            <a:ext cx="1060450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/>
          <p:nvPr/>
        </p:nvSpPr>
        <p:spPr>
          <a:xfrm>
            <a:off x="1259632" y="1806734"/>
            <a:ext cx="7128792" cy="19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6096" y="1568292"/>
            <a:ext cx="696348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  <a:sym typeface="+mn-ea"/>
              </a:rPr>
              <a:t>Проверка корректности заполненных данных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81" y="2204864"/>
            <a:ext cx="554481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31520"/>
            <a:ext cx="4176661" cy="8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2628" y="4520266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  <a:sym typeface="+mn-ea"/>
              </a:rPr>
              <a:t>Нажав кнопку «Назад», можно вернуться в электронную форму заявления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  <a:sym typeface="+mn-ea"/>
              </a:rPr>
              <a:t>и при необходимости внести корректировку</a:t>
            </a:r>
            <a:endParaRPr lang="x-none" sz="11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  <a:sym typeface="+mn-e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74" y="5496159"/>
            <a:ext cx="684229" cy="1440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8260" y="2393185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На данном этапе необходимо проверить правильность введенных данных.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Далее заявление направляется в ведомство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для рассмотрения</a:t>
            </a:r>
            <a:endParaRPr lang="x-none" sz="1200" b="1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5368" y="71196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6-й этап - Предпросмотр</a:t>
            </a:r>
            <a:endParaRPr lang="x-none" sz="24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2411481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7341" y="481135"/>
            <a:ext cx="568863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b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Контроль за ходом </a:t>
            </a:r>
            <a:r>
              <a:rPr lang="x-none" b="1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рассмотрения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з</a:t>
            </a:r>
            <a:r>
              <a:rPr lang="x-none" b="1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аяв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477" y="2064544"/>
            <a:ext cx="3384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675"/>
            <a:r>
              <a:rPr lang="ru-RU" sz="16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 личном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кабинете  можно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проверить статус заявления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и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результат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оказанной государственной услуги</a:t>
            </a:r>
            <a:endParaRPr lang="x-none" sz="16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246708"/>
            <a:ext cx="4971481" cy="480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95536" y="213285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</a:rPr>
              <a:t>Д</a:t>
            </a:r>
            <a:r>
              <a:rPr lang="x-none" altLang="ru-RU" b="1" smtClean="0">
                <a:solidFill>
                  <a:srgbClr val="0070C0"/>
                </a:solidFill>
              </a:rPr>
              <a:t>ля получения услуги </a:t>
            </a:r>
            <a:r>
              <a:rPr lang="ru-RU" altLang="ru-RU" b="1" dirty="0" smtClean="0">
                <a:solidFill>
                  <a:srgbClr val="0070C0"/>
                </a:solidFill>
              </a:rPr>
              <a:t>на Портале государственных и муниципальных услуг </a:t>
            </a:r>
          </a:p>
          <a:p>
            <a:pPr algn="ctr"/>
            <a:r>
              <a:rPr lang="en-US" altLang="ru-RU" b="1" i="1" dirty="0" smtClean="0"/>
              <a:t>https</a:t>
            </a:r>
            <a:r>
              <a:rPr lang="en-US" altLang="ru-RU" b="1" i="1" dirty="0"/>
              <a:t>://</a:t>
            </a:r>
            <a:r>
              <a:rPr lang="en-US" altLang="ru-RU" b="1" i="1" dirty="0" smtClean="0"/>
              <a:t>uslugi.mosreg.ru</a:t>
            </a:r>
            <a:r>
              <a:rPr lang="ru-RU" altLang="ru-RU" dirty="0" smtClean="0"/>
              <a:t>, 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</a:rPr>
              <a:t>необходимо авторизоваться </a:t>
            </a:r>
            <a:br>
              <a:rPr lang="ru-RU" altLang="ru-RU" b="1" dirty="0" smtClean="0">
                <a:solidFill>
                  <a:srgbClr val="0070C0"/>
                </a:solidFill>
              </a:rPr>
            </a:br>
            <a:r>
              <a:rPr lang="ru-RU" altLang="ru-RU" b="1" dirty="0" smtClean="0">
                <a:solidFill>
                  <a:srgbClr val="0070C0"/>
                </a:solidFill>
              </a:rPr>
              <a:t>с помощью ЕСИА</a:t>
            </a:r>
            <a:endParaRPr lang="x-none" altLang="ru-RU" b="1">
              <a:solidFill>
                <a:srgbClr val="0070C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5" y="980728"/>
            <a:ext cx="331236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064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Перед Вами будет открыт доступ к услугам, </a:t>
            </a:r>
            <a:br>
              <a:rPr lang="ru-RU" sz="22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предоставляемых в электронном виде</a:t>
            </a:r>
            <a:endParaRPr lang="x-none" sz="22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76872"/>
            <a:ext cx="80844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996" y="1556792"/>
            <a:ext cx="856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В строку поиска необходимо внести любое «ключевое» слово из названия услуги и далее из имеющихся вариантов выбрать необходимую услугу</a:t>
            </a:r>
            <a:endParaRPr lang="x-none" sz="1900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0447"/>
            <a:ext cx="8064896" cy="294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4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71600" y="1741254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Далее откроется карточка необходимой услуги, пролистывая страницу вниз, можно ознакомиться с материалами, а также  с документами, необходимыми для получения согласования. Дополнительно представлена возможность задать вопрос куратору и записаться на ближайший еженедельный вебинар</a:t>
            </a:r>
            <a:endParaRPr lang="x-none" altLang="ru-RU" b="1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004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/>
          <p:nvPr/>
        </p:nvSpPr>
        <p:spPr>
          <a:xfrm>
            <a:off x="1259632" y="1806734"/>
            <a:ext cx="7128792" cy="19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/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331640" y="1556792"/>
            <a:ext cx="73448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70C0"/>
                </a:solidFill>
              </a:rPr>
              <a:t>Д</a:t>
            </a:r>
            <a:r>
              <a:rPr lang="x-none" altLang="ru-RU" sz="1900" b="1" smtClean="0">
                <a:solidFill>
                  <a:srgbClr val="0070C0"/>
                </a:solidFill>
              </a:rPr>
              <a:t>ля </a:t>
            </a:r>
            <a:r>
              <a:rPr lang="x-none" altLang="ru-RU" sz="1900" b="1">
                <a:solidFill>
                  <a:srgbClr val="0070C0"/>
                </a:solidFill>
              </a:rPr>
              <a:t>определения </a:t>
            </a:r>
            <a:r>
              <a:rPr lang="ru-RU" altLang="ru-RU" sz="1900" b="1" dirty="0" smtClean="0">
                <a:solidFill>
                  <a:srgbClr val="0070C0"/>
                </a:solidFill>
              </a:rPr>
              <a:t>права на получение</a:t>
            </a:r>
            <a:r>
              <a:rPr lang="x-none" altLang="ru-RU" sz="1900" b="1" smtClean="0">
                <a:solidFill>
                  <a:srgbClr val="0070C0"/>
                </a:solidFill>
              </a:rPr>
              <a:t> услуги</a:t>
            </a:r>
            <a:r>
              <a:rPr lang="ru-RU" altLang="ru-RU" sz="1900" b="1" dirty="0" smtClean="0">
                <a:solidFill>
                  <a:srgbClr val="0070C0"/>
                </a:solidFill>
              </a:rPr>
              <a:t>, </a:t>
            </a:r>
            <a:r>
              <a:rPr lang="x-none" altLang="ru-RU" sz="1900" b="1" smtClean="0">
                <a:solidFill>
                  <a:srgbClr val="0070C0"/>
                </a:solidFill>
              </a:rPr>
              <a:t>мож</a:t>
            </a:r>
            <a:r>
              <a:rPr lang="ru-RU" altLang="ru-RU" sz="1900" b="1" dirty="0" smtClean="0">
                <a:solidFill>
                  <a:srgbClr val="0070C0"/>
                </a:solidFill>
              </a:rPr>
              <a:t>но</a:t>
            </a:r>
            <a:r>
              <a:rPr lang="x-none" altLang="ru-RU" sz="1900" b="1" smtClean="0">
                <a:solidFill>
                  <a:srgbClr val="0070C0"/>
                </a:solidFill>
              </a:rPr>
              <a:t> </a:t>
            </a:r>
            <a:r>
              <a:rPr lang="x-none" altLang="ru-RU" sz="1900" b="1">
                <a:solidFill>
                  <a:srgbClr val="0070C0"/>
                </a:solidFill>
              </a:rPr>
              <a:t>пройти </a:t>
            </a:r>
            <a:r>
              <a:rPr lang="ru-RU" altLang="ru-RU" sz="1900" b="1" dirty="0" smtClean="0">
                <a:solidFill>
                  <a:srgbClr val="0070C0"/>
                </a:solidFill>
              </a:rPr>
              <a:t>экспертную систему, ответив на вопросы, после чего система сама распознает какие </a:t>
            </a:r>
            <a:r>
              <a:rPr lang="ru-RU" altLang="ru-RU" sz="1900" b="1" dirty="0">
                <a:solidFill>
                  <a:srgbClr val="0070C0"/>
                </a:solidFill>
              </a:rPr>
              <a:t>документы </a:t>
            </a:r>
            <a:r>
              <a:rPr lang="ru-RU" altLang="ru-RU" sz="1900" b="1" dirty="0" smtClean="0">
                <a:solidFill>
                  <a:srgbClr val="0070C0"/>
                </a:solidFill>
              </a:rPr>
              <a:t>необходимы  </a:t>
            </a:r>
            <a:endParaRPr lang="x-none" altLang="ru-RU" sz="1900" b="1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5"/>
            <a:ext cx="727280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2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824536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3368" y="76470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Для получения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услуги</a:t>
            </a:r>
            <a:br>
              <a:rPr lang="ru-RU" sz="2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необходимо выбрать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её параметры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96219" y="3575885"/>
            <a:ext cx="2759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После того, как был сделан полный выбор параметров, необходимо нажать кнопку «ЗАПОЛНИТЬ ФОРМУ»</a:t>
            </a:r>
            <a:endParaRPr lang="x-none" altLang="ru-RU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22444" y="5123431"/>
            <a:ext cx="818396" cy="2236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4" y="1714778"/>
            <a:ext cx="2603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35112"/>
            <a:ext cx="7181603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/>
          <p:nvPr/>
        </p:nvSpPr>
        <p:spPr>
          <a:xfrm>
            <a:off x="1907926" y="515757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508" y="1484784"/>
            <a:ext cx="8411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Подтверждение о представлении достоверной и точной информации </a:t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и согласие на обработку персональных данных </a:t>
            </a:r>
            <a:endParaRPr lang="x-none" b="1" dirty="0">
              <a:solidFill>
                <a:srgbClr val="0070C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5172" y="964759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1-й этап – </a:t>
            </a:r>
            <a:r>
              <a:rPr lang="x-none" sz="2000" b="1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Подтверждение согласия</a:t>
            </a:r>
            <a:endParaRPr lang="x-none" sz="2000" b="1" dirty="0">
              <a:solidFill>
                <a:srgbClr val="FF0000"/>
              </a:solidFill>
              <a:latin typeface="Times New Roman"/>
              <a:ea typeface="ＭＳ Ｐゴシック" pitchFamily="34" charset="-128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00974"/>
            <a:ext cx="1060450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58616" y="576943"/>
            <a:ext cx="5353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2000" b="1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Заполнение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ＭＳ Ｐゴシック" pitchFamily="34" charset="-128"/>
                <a:cs typeface="Times New Roman"/>
              </a:rPr>
              <a:t>электронной формы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29157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so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Mosobl</Template>
  <TotalTime>7336</TotalTime>
  <Words>584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Times</vt:lpstr>
      <vt:lpstr>Times New Roman</vt:lpstr>
      <vt:lpstr>minsoc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Дронов Александр Михайлович</dc:creator>
  <cp:lastModifiedBy>Грикит</cp:lastModifiedBy>
  <cp:revision>301</cp:revision>
  <cp:lastPrinted>2019-07-30T11:04:31Z</cp:lastPrinted>
  <dcterms:created xsi:type="dcterms:W3CDTF">2019-07-25T16:47:27Z</dcterms:created>
  <dcterms:modified xsi:type="dcterms:W3CDTF">2019-12-19T09:30:19Z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1049-10.1.0.5707</vt:lpwstr>
  </property>
</Properties>
</file>